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84" r:id="rId3"/>
    <p:sldId id="265" r:id="rId4"/>
    <p:sldId id="283" r:id="rId5"/>
    <p:sldId id="289" r:id="rId6"/>
    <p:sldId id="290" r:id="rId7"/>
    <p:sldId id="288" r:id="rId8"/>
    <p:sldId id="292" r:id="rId9"/>
    <p:sldId id="293" r:id="rId10"/>
  </p:sldIdLst>
  <p:sldSz cx="9144000" cy="5143500" type="screen16x9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8B06"/>
    <a:srgbClr val="F9B82A"/>
    <a:srgbClr val="5A6519"/>
    <a:srgbClr val="FAB72A"/>
    <a:srgbClr val="02A6ED"/>
    <a:srgbClr val="FFFFFF"/>
    <a:srgbClr val="8C9D27"/>
    <a:srgbClr val="BCD147"/>
    <a:srgbClr val="E30A7F"/>
    <a:srgbClr val="28B3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20" autoAdjust="0"/>
  </p:normalViewPr>
  <p:slideViewPr>
    <p:cSldViewPr>
      <p:cViewPr varScale="1">
        <p:scale>
          <a:sx n="148" d="100"/>
          <a:sy n="148" d="100"/>
        </p:scale>
        <p:origin x="432" y="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89362F-F644-4F44-AD00-39A6892C0DC4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838A1-574E-42FD-A358-1A9251AD0D2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9300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6201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6624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4035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1099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829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357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094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685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316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225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350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157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868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08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124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947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237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539552" y="51470"/>
            <a:ext cx="8568952" cy="2016224"/>
          </a:xfrm>
        </p:spPr>
        <p:txBody>
          <a:bodyPr>
            <a:noAutofit/>
          </a:bodyPr>
          <a:lstStyle/>
          <a:p>
            <a:pPr>
              <a:lnSpc>
                <a:spcPts val="6300"/>
              </a:lnSpc>
            </a:pPr>
            <a:r>
              <a:rPr lang="tr-TR" b="1" dirty="0" smtClean="0"/>
              <a:t>5.Bölüm</a:t>
            </a:r>
            <a:endParaRPr lang="it-IT" b="1" dirty="0"/>
          </a:p>
        </p:txBody>
      </p:sp>
      <p:sp>
        <p:nvSpPr>
          <p:cNvPr id="8" name="Başlık 1"/>
          <p:cNvSpPr txBox="1">
            <a:spLocks/>
          </p:cNvSpPr>
          <p:nvPr/>
        </p:nvSpPr>
        <p:spPr>
          <a:xfrm>
            <a:off x="467544" y="2139702"/>
            <a:ext cx="8640960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tr-TR" sz="4000" dirty="0">
              <a:solidFill>
                <a:srgbClr val="FF0000"/>
              </a:solidFill>
            </a:endParaRPr>
          </a:p>
        </p:txBody>
      </p:sp>
      <p:sp>
        <p:nvSpPr>
          <p:cNvPr id="5" name="Başlık 1"/>
          <p:cNvSpPr txBox="1">
            <a:spLocks/>
          </p:cNvSpPr>
          <p:nvPr/>
        </p:nvSpPr>
        <p:spPr>
          <a:xfrm>
            <a:off x="467544" y="2293987"/>
            <a:ext cx="8568952" cy="22117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000" dirty="0" smtClean="0">
                <a:solidFill>
                  <a:schemeClr val="bg1"/>
                </a:solidFill>
              </a:rPr>
              <a:t>A</a:t>
            </a:r>
            <a:endParaRPr lang="it-IT" sz="4000" dirty="0">
              <a:solidFill>
                <a:schemeClr val="bg1"/>
              </a:solidFill>
            </a:endParaRPr>
          </a:p>
        </p:txBody>
      </p:sp>
      <p:sp>
        <p:nvSpPr>
          <p:cNvPr id="6" name="Başlık 1"/>
          <p:cNvSpPr txBox="1">
            <a:spLocks/>
          </p:cNvSpPr>
          <p:nvPr/>
        </p:nvSpPr>
        <p:spPr>
          <a:xfrm>
            <a:off x="539552" y="2067694"/>
            <a:ext cx="8496944" cy="2880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tr-TR" sz="4000" b="1" dirty="0" smtClean="0">
                <a:solidFill>
                  <a:srgbClr val="C68B06"/>
                </a:solidFill>
                <a:latin typeface="+mn-lt"/>
              </a:rPr>
              <a:t>İŞ SAĞLIĞI VE GÜVENLİĞİ ALANINDA</a:t>
            </a:r>
          </a:p>
          <a:p>
            <a:pPr>
              <a:lnSpc>
                <a:spcPts val="4000"/>
              </a:lnSpc>
            </a:pPr>
            <a:r>
              <a:rPr lang="tr-TR" sz="4000" b="1" dirty="0" smtClean="0">
                <a:solidFill>
                  <a:srgbClr val="C68B06"/>
                </a:solidFill>
                <a:latin typeface="+mn-lt"/>
              </a:rPr>
              <a:t>ETKİN KURUM KURULUŞLAR</a:t>
            </a:r>
            <a:endParaRPr lang="tr-TR" sz="4000" b="1" dirty="0">
              <a:solidFill>
                <a:srgbClr val="C68B0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539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1697353" y="1995686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tr-TR" sz="2400" dirty="0">
                <a:solidFill>
                  <a:srgbClr val="5A6519"/>
                </a:solidFill>
                <a:latin typeface="+mj-lt"/>
              </a:rPr>
              <a:t>5.2 İŞVEREN</a:t>
            </a:r>
          </a:p>
        </p:txBody>
      </p:sp>
      <p:sp>
        <p:nvSpPr>
          <p:cNvPr id="7" name="Dikdörtgen 6"/>
          <p:cNvSpPr/>
          <p:nvPr/>
        </p:nvSpPr>
        <p:spPr>
          <a:xfrm>
            <a:off x="1691680" y="1059582"/>
            <a:ext cx="9217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tr-TR" sz="2400" dirty="0" smtClean="0">
                <a:solidFill>
                  <a:srgbClr val="5A6519"/>
                </a:solidFill>
                <a:latin typeface="+mj-lt"/>
              </a:rPr>
              <a:t> </a:t>
            </a:r>
            <a:r>
              <a:rPr lang="pt-BR" sz="2400" dirty="0" smtClean="0">
                <a:solidFill>
                  <a:srgbClr val="5A6519"/>
                </a:solidFill>
                <a:latin typeface="+mj-lt"/>
              </a:rPr>
              <a:t>5.1 </a:t>
            </a:r>
            <a:r>
              <a:rPr lang="pt-BR" sz="2400" dirty="0">
                <a:solidFill>
                  <a:srgbClr val="5A6519"/>
                </a:solidFill>
                <a:latin typeface="+mj-lt"/>
              </a:rPr>
              <a:t>DEVLET</a:t>
            </a:r>
          </a:p>
        </p:txBody>
      </p:sp>
      <p:sp>
        <p:nvSpPr>
          <p:cNvPr id="10" name="Dikdörtgen 9"/>
          <p:cNvSpPr/>
          <p:nvPr/>
        </p:nvSpPr>
        <p:spPr>
          <a:xfrm>
            <a:off x="1697353" y="2931790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tr-TR" sz="2400" dirty="0">
                <a:solidFill>
                  <a:srgbClr val="5A6519"/>
                </a:solidFill>
                <a:latin typeface="+mj-lt"/>
              </a:rPr>
              <a:t>5.3 ÇALIŞAN</a:t>
            </a:r>
          </a:p>
        </p:txBody>
      </p:sp>
    </p:spTree>
    <p:extLst>
      <p:ext uri="{BB962C8B-B14F-4D97-AF65-F5344CB8AC3E}">
        <p14:creationId xmlns:p14="http://schemas.microsoft.com/office/powerpoint/2010/main" val="425440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539552" y="0"/>
            <a:ext cx="8604448" cy="2067694"/>
          </a:xfrm>
        </p:spPr>
        <p:txBody>
          <a:bodyPr>
            <a:noAutofit/>
          </a:bodyPr>
          <a:lstStyle/>
          <a:p>
            <a:r>
              <a:rPr lang="tr-TR" sz="4000" dirty="0"/>
              <a:t>İŞ SAĞLIĞI VE GÜVENLİĞİNİN TARAFLARI</a:t>
            </a:r>
          </a:p>
        </p:txBody>
      </p:sp>
      <p:sp>
        <p:nvSpPr>
          <p:cNvPr id="8" name="Başlık 1"/>
          <p:cNvSpPr txBox="1">
            <a:spLocks/>
          </p:cNvSpPr>
          <p:nvPr/>
        </p:nvSpPr>
        <p:spPr>
          <a:xfrm>
            <a:off x="611560" y="2067694"/>
            <a:ext cx="8424936" cy="295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ts val="3200"/>
              </a:lnSpc>
            </a:pPr>
            <a:r>
              <a:rPr lang="tr-TR" sz="2000" dirty="0">
                <a:latin typeface="+mn-lt"/>
              </a:rPr>
              <a:t>İş Sağlığı ve Güvenliğinin sağlanmasında, bu alanın tarafları olan </a:t>
            </a:r>
            <a:r>
              <a:rPr lang="tr-TR" sz="2000" dirty="0" smtClean="0">
                <a:latin typeface="+mn-lt"/>
              </a:rPr>
              <a:t>devlet-işveren-çalışan </a:t>
            </a:r>
            <a:r>
              <a:rPr lang="tr-TR" sz="2000" dirty="0">
                <a:latin typeface="+mn-lt"/>
              </a:rPr>
              <a:t>kendi içinde ve birbirlerine karşı hakları, sorumlulukları </a:t>
            </a:r>
            <a:r>
              <a:rPr lang="tr-TR" sz="2000" dirty="0" smtClean="0">
                <a:latin typeface="+mn-lt"/>
              </a:rPr>
              <a:t>ve yükümlülükleri bulunmaktadır</a:t>
            </a:r>
            <a:r>
              <a:rPr lang="tr-TR" sz="2000" dirty="0">
                <a:latin typeface="+mn-lt"/>
              </a:rPr>
              <a:t>.</a:t>
            </a:r>
            <a:endParaRPr lang="tr-TR" sz="20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82049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539552" y="0"/>
            <a:ext cx="8604448" cy="2067694"/>
          </a:xfrm>
        </p:spPr>
        <p:txBody>
          <a:bodyPr>
            <a:noAutofit/>
          </a:bodyPr>
          <a:lstStyle/>
          <a:p>
            <a:r>
              <a:rPr lang="tr-TR" sz="4000" dirty="0"/>
              <a:t>DEVLET</a:t>
            </a:r>
          </a:p>
        </p:txBody>
      </p:sp>
      <p:sp>
        <p:nvSpPr>
          <p:cNvPr id="8" name="Başlık 1"/>
          <p:cNvSpPr txBox="1">
            <a:spLocks/>
          </p:cNvSpPr>
          <p:nvPr/>
        </p:nvSpPr>
        <p:spPr>
          <a:xfrm>
            <a:off x="611560" y="2067694"/>
            <a:ext cx="8424936" cy="295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ts val="3200"/>
              </a:lnSpc>
            </a:pPr>
            <a:r>
              <a:rPr lang="tr-TR" sz="2000" dirty="0">
                <a:latin typeface="+mn-lt"/>
              </a:rPr>
              <a:t>Devletin vatandaşlarının yaşam haklarını sosyal yaşamda olduğu kadar iş </a:t>
            </a:r>
            <a:r>
              <a:rPr lang="tr-TR" sz="2000" dirty="0" smtClean="0">
                <a:latin typeface="+mn-lt"/>
              </a:rPr>
              <a:t>yaşamında korunması </a:t>
            </a:r>
            <a:r>
              <a:rPr lang="tr-TR" sz="2000" dirty="0">
                <a:latin typeface="+mn-lt"/>
              </a:rPr>
              <a:t>için düzenlemeler yapmak, yaptırımlar uygulamak </a:t>
            </a:r>
            <a:r>
              <a:rPr lang="tr-TR" sz="2000" dirty="0" smtClean="0">
                <a:latin typeface="+mn-lt"/>
              </a:rPr>
              <a:t>sosyal devlet olgusu içinde </a:t>
            </a:r>
            <a:r>
              <a:rPr lang="tr-TR" sz="2000" dirty="0">
                <a:latin typeface="+mn-lt"/>
              </a:rPr>
              <a:t>yer </a:t>
            </a:r>
            <a:r>
              <a:rPr lang="tr-TR" sz="2000" dirty="0" smtClean="0">
                <a:latin typeface="+mn-lt"/>
              </a:rPr>
              <a:t>alır.</a:t>
            </a:r>
          </a:p>
          <a:p>
            <a:pPr algn="just">
              <a:lnSpc>
                <a:spcPts val="3200"/>
              </a:lnSpc>
            </a:pPr>
            <a:endParaRPr lang="tr-TR" sz="2000" dirty="0">
              <a:latin typeface="+mn-lt"/>
            </a:endParaRPr>
          </a:p>
          <a:p>
            <a:pPr algn="just">
              <a:lnSpc>
                <a:spcPts val="3200"/>
              </a:lnSpc>
            </a:pPr>
            <a:r>
              <a:rPr lang="tr-TR" sz="2000" dirty="0" smtClean="0">
                <a:latin typeface="+mn-lt"/>
              </a:rPr>
              <a:t>Devletin</a:t>
            </a:r>
            <a:r>
              <a:rPr lang="tr-TR" sz="2000" dirty="0">
                <a:latin typeface="+mn-lt"/>
              </a:rPr>
              <a:t>, vatandaşın sosyal yaşamında birçok hakkını gözetmesi </a:t>
            </a:r>
            <a:r>
              <a:rPr lang="tr-TR" sz="2000" dirty="0" smtClean="0">
                <a:latin typeface="+mn-lt"/>
              </a:rPr>
              <a:t>gerektiği gibi </a:t>
            </a:r>
            <a:r>
              <a:rPr lang="tr-TR" sz="2000" dirty="0">
                <a:latin typeface="+mn-lt"/>
              </a:rPr>
              <a:t>çalışma hayatında da çalışan-işveren arasında ilişkilerin düzenlenmesi </a:t>
            </a:r>
            <a:r>
              <a:rPr lang="tr-TR" sz="2000" dirty="0" smtClean="0">
                <a:latin typeface="+mn-lt"/>
              </a:rPr>
              <a:t>gerekliliği anayasamızın </a:t>
            </a:r>
            <a:r>
              <a:rPr lang="tr-TR" sz="2000" dirty="0">
                <a:latin typeface="+mn-lt"/>
              </a:rPr>
              <a:t>49. </a:t>
            </a:r>
            <a:r>
              <a:rPr lang="tr-TR" sz="2000" dirty="0" smtClean="0">
                <a:latin typeface="+mn-lt"/>
              </a:rPr>
              <a:t>maddesinde belirtilmiştir. </a:t>
            </a:r>
          </a:p>
        </p:txBody>
      </p:sp>
    </p:spTree>
    <p:extLst>
      <p:ext uri="{BB962C8B-B14F-4D97-AF65-F5344CB8AC3E}">
        <p14:creationId xmlns:p14="http://schemas.microsoft.com/office/powerpoint/2010/main" val="285072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539552" y="0"/>
            <a:ext cx="8604448" cy="2067694"/>
          </a:xfrm>
        </p:spPr>
        <p:txBody>
          <a:bodyPr>
            <a:noAutofit/>
          </a:bodyPr>
          <a:lstStyle/>
          <a:p>
            <a:r>
              <a:rPr lang="tr-TR" sz="4000" dirty="0"/>
              <a:t>İŞVEREN</a:t>
            </a:r>
          </a:p>
        </p:txBody>
      </p:sp>
      <p:sp>
        <p:nvSpPr>
          <p:cNvPr id="8" name="Başlık 1"/>
          <p:cNvSpPr txBox="1">
            <a:spLocks/>
          </p:cNvSpPr>
          <p:nvPr/>
        </p:nvSpPr>
        <p:spPr>
          <a:xfrm>
            <a:off x="611560" y="2067694"/>
            <a:ext cx="8424936" cy="295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ts val="3200"/>
              </a:lnSpc>
            </a:pPr>
            <a:r>
              <a:rPr lang="tr-TR" sz="2000" dirty="0">
                <a:latin typeface="+mn-lt"/>
              </a:rPr>
              <a:t>İş yerlerinde iş sağlığı ve güvenliğinin sağlanması ve bu hususta </a:t>
            </a:r>
            <a:r>
              <a:rPr lang="tr-TR" sz="2000" dirty="0" smtClean="0">
                <a:latin typeface="+mn-lt"/>
              </a:rPr>
              <a:t>yapılacak çalışmalar konusunda </a:t>
            </a:r>
            <a:r>
              <a:rPr lang="tr-TR" sz="2000" dirty="0">
                <a:latin typeface="+mn-lt"/>
              </a:rPr>
              <a:t>işverenlere büyük görev ve sorumluluklar </a:t>
            </a:r>
            <a:r>
              <a:rPr lang="tr-TR" sz="2000" dirty="0" smtClean="0">
                <a:latin typeface="+mn-lt"/>
              </a:rPr>
              <a:t>düşmektedir.</a:t>
            </a:r>
          </a:p>
          <a:p>
            <a:pPr algn="just">
              <a:lnSpc>
                <a:spcPts val="3200"/>
              </a:lnSpc>
            </a:pPr>
            <a:endParaRPr lang="tr-TR" sz="2000" dirty="0">
              <a:latin typeface="+mn-lt"/>
            </a:endParaRPr>
          </a:p>
          <a:p>
            <a:pPr algn="just">
              <a:lnSpc>
                <a:spcPts val="3200"/>
              </a:lnSpc>
            </a:pPr>
            <a:r>
              <a:rPr lang="tr-TR" sz="2000" dirty="0" smtClean="0">
                <a:latin typeface="+mn-lt"/>
              </a:rPr>
              <a:t>Yapılacak çalışmaların </a:t>
            </a:r>
            <a:r>
              <a:rPr lang="tr-TR" sz="2000" dirty="0">
                <a:latin typeface="+mn-lt"/>
              </a:rPr>
              <a:t>işverene maliyet doğurduğu kısmen kabul </a:t>
            </a:r>
            <a:r>
              <a:rPr lang="tr-TR" sz="2000" dirty="0" smtClean="0">
                <a:latin typeface="+mn-lt"/>
              </a:rPr>
              <a:t>edilip, yapılacak çalışmalarda iş </a:t>
            </a:r>
            <a:r>
              <a:rPr lang="tr-TR" sz="2000" dirty="0">
                <a:latin typeface="+mn-lt"/>
              </a:rPr>
              <a:t>kazalarının önlendiği ve iş kazalarından </a:t>
            </a:r>
            <a:r>
              <a:rPr lang="tr-TR" sz="2000" dirty="0" smtClean="0">
                <a:latin typeface="+mn-lt"/>
              </a:rPr>
              <a:t>doğacak maliyetin </a:t>
            </a:r>
            <a:r>
              <a:rPr lang="tr-TR" sz="2000" dirty="0">
                <a:latin typeface="+mn-lt"/>
              </a:rPr>
              <a:t>çok daha fazla olacağı</a:t>
            </a:r>
            <a:r>
              <a:rPr lang="tr-TR" sz="2000" dirty="0" smtClean="0">
                <a:latin typeface="+mn-lt"/>
              </a:rPr>
              <a:t>, “</a:t>
            </a:r>
            <a:r>
              <a:rPr lang="tr-TR" sz="2000" dirty="0">
                <a:latin typeface="+mn-lt"/>
              </a:rPr>
              <a:t>önlemek ödemekten </a:t>
            </a:r>
            <a:r>
              <a:rPr lang="tr-TR" sz="2000" dirty="0" smtClean="0">
                <a:latin typeface="+mn-lt"/>
              </a:rPr>
              <a:t>ucuzdur.</a:t>
            </a:r>
          </a:p>
        </p:txBody>
      </p:sp>
    </p:spTree>
    <p:extLst>
      <p:ext uri="{BB962C8B-B14F-4D97-AF65-F5344CB8AC3E}">
        <p14:creationId xmlns:p14="http://schemas.microsoft.com/office/powerpoint/2010/main" val="341768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672" y="123478"/>
            <a:ext cx="6521122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70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688" y="58557"/>
            <a:ext cx="5976664" cy="496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00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539552" y="0"/>
            <a:ext cx="8604448" cy="2067694"/>
          </a:xfrm>
        </p:spPr>
        <p:txBody>
          <a:bodyPr>
            <a:noAutofit/>
          </a:bodyPr>
          <a:lstStyle/>
          <a:p>
            <a:r>
              <a:rPr lang="tr-TR" sz="4000" dirty="0"/>
              <a:t>ÇALIŞAN</a:t>
            </a:r>
          </a:p>
        </p:txBody>
      </p:sp>
      <p:sp>
        <p:nvSpPr>
          <p:cNvPr id="8" name="Başlık 1"/>
          <p:cNvSpPr txBox="1">
            <a:spLocks/>
          </p:cNvSpPr>
          <p:nvPr/>
        </p:nvSpPr>
        <p:spPr>
          <a:xfrm>
            <a:off x="611560" y="2067694"/>
            <a:ext cx="8424936" cy="295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ts val="3200"/>
              </a:lnSpc>
            </a:pPr>
            <a:r>
              <a:rPr lang="tr-TR" sz="2000" dirty="0">
                <a:latin typeface="+mn-lt"/>
              </a:rPr>
              <a:t>“Çalışanlar, iş sağlığı ve güvenliği ile ilgili aldıkları eğitim ve işverenin </a:t>
            </a:r>
            <a:r>
              <a:rPr lang="tr-TR" sz="2000" dirty="0" smtClean="0">
                <a:latin typeface="+mn-lt"/>
              </a:rPr>
              <a:t>bu konudaki talimatları </a:t>
            </a:r>
            <a:r>
              <a:rPr lang="tr-TR" sz="2000" dirty="0">
                <a:latin typeface="+mn-lt"/>
              </a:rPr>
              <a:t>doğrultusunda, kendilerinin ve hareketlerinden </a:t>
            </a:r>
            <a:r>
              <a:rPr lang="tr-TR" sz="2000" dirty="0" smtClean="0">
                <a:latin typeface="+mn-lt"/>
              </a:rPr>
              <a:t>veya yaptıkları işten etkilenen </a:t>
            </a:r>
            <a:r>
              <a:rPr lang="tr-TR" sz="2000" dirty="0">
                <a:latin typeface="+mn-lt"/>
              </a:rPr>
              <a:t>diğer çalışanların sağlık ve güvenliklerini tehlikeye düşürmemekle yükümlüdür</a:t>
            </a:r>
            <a:r>
              <a:rPr lang="tr-TR" sz="2000" dirty="0" smtClean="0">
                <a:latin typeface="+mn-lt"/>
              </a:rPr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12229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5425</TotalTime>
  <Words>183</Words>
  <Application>Microsoft Office PowerPoint</Application>
  <PresentationFormat>Ekran Gösterisi (16:9)</PresentationFormat>
  <Paragraphs>23</Paragraphs>
  <Slides>9</Slides>
  <Notes>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Ofis Teması</vt:lpstr>
      <vt:lpstr>PowerPoint Sunusu</vt:lpstr>
      <vt:lpstr>5.Bölüm</vt:lpstr>
      <vt:lpstr>PowerPoint Sunusu</vt:lpstr>
      <vt:lpstr>İŞ SAĞLIĞI VE GÜVENLİĞİNİN TARAFLARI</vt:lpstr>
      <vt:lpstr>DEVLET</vt:lpstr>
      <vt:lpstr>İŞVEREN</vt:lpstr>
      <vt:lpstr>PowerPoint Sunusu</vt:lpstr>
      <vt:lpstr>PowerPoint Sunusu</vt:lpstr>
      <vt:lpstr>ÇALIŞAN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onur</dc:creator>
  <cp:lastModifiedBy>Samuki</cp:lastModifiedBy>
  <cp:revision>1466</cp:revision>
  <dcterms:created xsi:type="dcterms:W3CDTF">2019-04-20T15:13:20Z</dcterms:created>
  <dcterms:modified xsi:type="dcterms:W3CDTF">2019-10-11T08:21:13Z</dcterms:modified>
</cp:coreProperties>
</file>